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7"/>
  </p:notesMasterIdLst>
  <p:sldIdLst>
    <p:sldId id="256" r:id="rId2"/>
    <p:sldId id="296" r:id="rId3"/>
    <p:sldId id="300" r:id="rId4"/>
    <p:sldId id="286" r:id="rId5"/>
    <p:sldId id="297" r:id="rId6"/>
    <p:sldId id="293" r:id="rId7"/>
    <p:sldId id="303" r:id="rId8"/>
    <p:sldId id="304" r:id="rId9"/>
    <p:sldId id="290" r:id="rId10"/>
    <p:sldId id="305" r:id="rId11"/>
    <p:sldId id="291" r:id="rId12"/>
    <p:sldId id="306" r:id="rId13"/>
    <p:sldId id="292" r:id="rId14"/>
    <p:sldId id="278" r:id="rId15"/>
    <p:sldId id="308" r:id="rId16"/>
  </p:sldIdLst>
  <p:sldSz cx="9144000" cy="5143500" type="screen16x9"/>
  <p:notesSz cx="6858000" cy="9144000"/>
  <p:embeddedFontLst>
    <p:embeddedFont>
      <p:font typeface="Titillium Web" panose="020B0604020202020204" charset="0"/>
      <p:regular r:id="rId18"/>
      <p:bold r:id="rId19"/>
      <p:italic r:id="rId20"/>
      <p:boldItalic r:id="rId21"/>
    </p:embeddedFont>
    <p:embeddedFont>
      <p:font typeface="Titillium Web ExtraLight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EE54"/>
    <a:srgbClr val="394663"/>
    <a:srgbClr val="4655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C7A4FE-7538-4126-9A0F-743299F8B1F2}">
  <a:tblStyle styleId="{5CC7A4FE-7538-4126-9A0F-743299F8B1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12" autoAdjust="0"/>
    <p:restoredTop sz="86950" autoAdjust="0"/>
  </p:normalViewPr>
  <p:slideViewPr>
    <p:cSldViewPr snapToGrid="0">
      <p:cViewPr varScale="1">
        <p:scale>
          <a:sx n="83" d="100"/>
          <a:sy n="83" d="100"/>
        </p:scale>
        <p:origin x="9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uomo\Downloads\lariat-capstone1-pc%20(1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uomo\Desktop\Thinkful%20Temp%20Files\lariat-capstone1-pc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tx2">
                <a:lumMod val="50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Lariat_Summary!$B$20:$B$22</c:f>
              <c:strCache>
                <c:ptCount val="3"/>
                <c:pt idx="0">
                  <c:v>Total Revenue</c:v>
                </c:pt>
                <c:pt idx="1">
                  <c:v>Total Cost</c:v>
                </c:pt>
                <c:pt idx="2">
                  <c:v>Total Profit</c:v>
                </c:pt>
              </c:strCache>
            </c:strRef>
          </c:cat>
          <c:val>
            <c:numRef>
              <c:f>Lariat_Summary!$C$20:$C$22</c:f>
              <c:numCache>
                <c:formatCode>_("$"* #,##0.00_);_("$"* \(#,##0.00\);_("$"* "-"??_);_(@_)</c:formatCode>
                <c:ptCount val="3"/>
                <c:pt idx="0">
                  <c:v>64866040</c:v>
                </c:pt>
                <c:pt idx="1">
                  <c:v>29473537.679999955</c:v>
                </c:pt>
                <c:pt idx="2">
                  <c:v>35392502.320000045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CB-4166-8BA7-10EC2481389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848488271"/>
        <c:axId val="1848020063"/>
      </c:barChart>
      <c:catAx>
        <c:axId val="18484882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48020063"/>
        <c:crosses val="autoZero"/>
        <c:auto val="1"/>
        <c:lblAlgn val="ctr"/>
        <c:lblOffset val="100"/>
        <c:noMultiLvlLbl val="0"/>
      </c:catAx>
      <c:valAx>
        <c:axId val="1848020063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crossAx val="18484882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3378-4575-A547-14C746D0D6AF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3378-4575-A547-14C746D0D6A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95000"/>
                          <a:alpha val="54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car_make_dashboard!$C$5:$C$7</c:f>
              <c:strCache>
                <c:ptCount val="3"/>
                <c:pt idx="0">
                  <c:v>Revenue</c:v>
                </c:pt>
                <c:pt idx="1">
                  <c:v>Cost</c:v>
                </c:pt>
                <c:pt idx="2">
                  <c:v>Profit</c:v>
                </c:pt>
              </c:strCache>
            </c:strRef>
          </c:cat>
          <c:val>
            <c:numRef>
              <c:f>car_make_dashboard!$D$5:$D$7</c:f>
              <c:numCache>
                <c:formatCode>_("$"* #,##0.00_);_("$"* \(#,##0.00\);_("$"* "-"??_);_(@_)</c:formatCode>
                <c:ptCount val="3"/>
                <c:pt idx="0">
                  <c:v>5508879</c:v>
                </c:pt>
                <c:pt idx="1">
                  <c:v>2526763.8000000021</c:v>
                </c:pt>
                <c:pt idx="2">
                  <c:v>2982115.1999999979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378-4575-A547-14C746D0D6A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2103453024"/>
        <c:axId val="236432832"/>
      </c:barChart>
      <c:catAx>
        <c:axId val="2103453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36432832"/>
        <c:crosses val="autoZero"/>
        <c:auto val="1"/>
        <c:lblAlgn val="ctr"/>
        <c:lblOffset val="100"/>
        <c:noMultiLvlLbl val="0"/>
      </c:catAx>
      <c:valAx>
        <c:axId val="236432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image1.jp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Presentation updated: March 19, 2020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Quick summary for a visual to compare baseline data with 10% fleet growth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25579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Eliminate lowest 10 performing vehicles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Replace with top 10 performing vehicles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 in a 5.3 % increase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Just under 2 million dollars in total profit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3143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Remove lowest 10 performing vehicle models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Replace with top 10 performing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Quick summary for a visual to compare baseline data with vehicle replacement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539535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Overall profit increase with combined strategies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bottom line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Additional 5 million dollars in profit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Increased profit percentage of 14%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14176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Start with the vehicle replacement – safe option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 rid of what people are not driving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Get them in the vehicles they want to drive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9196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of the mission and vision of the company.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Connection to the personal value of each employee and branch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2072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of the mission and vision of the company.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Connection to the personal value of each employee and branch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76344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 the total revenue for the year - $64,866,040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Total cost for the year - $29,473,537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Total profit for the year – $35,392,502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4212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the following slides, we will review the top car make and the top 10 car models based on total revenue and profit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4465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 the car make that we are talking about – Nissan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 the total number of vehicles in the fleet – 114 Nissan Vehicles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 the revenue - $5,508,879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 the cost - $2,526,783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State the profit - $2,982,115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05877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1,935,587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435906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There are two growth strategies that have the potential to show some great growth for the company.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Increase the overall fleet of cars by up to 10%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Eliminate the lowest 10 performing car models and replace them with our top 10 car models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I’ll present a brief overview in the following slides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9218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Increase fleet from 4,000 to 4,400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 9% profit increase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8001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Google Shape;13;p2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Google Shape;47;p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465573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9pPr>
          </a:lstStyle>
          <a:p>
            <a:endParaRPr/>
          </a:p>
        </p:txBody>
      </p:sp>
      <p:grpSp>
        <p:nvGrpSpPr>
          <p:cNvPr id="117" name="Google Shape;117;p3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18" name="Google Shape;118;p3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3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152" name="Google Shape;152;p3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"/>
          <p:cNvSpPr/>
          <p:nvPr/>
        </p:nvSpPr>
        <p:spPr>
          <a:xfrm>
            <a:off x="4985150" y="150"/>
            <a:ext cx="4158900" cy="5143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6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6"/>
          <p:cNvSpPr txBox="1">
            <a:spLocks noGrp="1"/>
          </p:cNvSpPr>
          <p:nvPr>
            <p:ph type="title"/>
          </p:nvPr>
        </p:nvSpPr>
        <p:spPr>
          <a:xfrm>
            <a:off x="452724" y="620920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6"/>
          <p:cNvSpPr txBox="1">
            <a:spLocks noGrp="1"/>
          </p:cNvSpPr>
          <p:nvPr>
            <p:ph type="body" idx="1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" name="Google Shape;554;p9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555" name="Google Shape;555;p9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9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9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589" name="Google Shape;589;p9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9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9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9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9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9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9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9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9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9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9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9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1"/>
          <p:cNvSpPr/>
          <p:nvPr/>
        </p:nvSpPr>
        <p:spPr>
          <a:xfrm>
            <a:off x="-25" y="4329000"/>
            <a:ext cx="9144000" cy="814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11"/>
          <p:cNvSpPr txBox="1">
            <a:spLocks noGrp="1"/>
          </p:cNvSpPr>
          <p:nvPr>
            <p:ph type="body" idx="1"/>
          </p:nvPr>
        </p:nvSpPr>
        <p:spPr>
          <a:xfrm>
            <a:off x="553650" y="4496202"/>
            <a:ext cx="8036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665" name="Google Shape;665;p1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6557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7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5573"/>
        </a:solidFill>
        <a:effectLst/>
      </p:bgPr>
    </p:bg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LARIAT CAR RENTAL PERFORMANCE SUMMARY</a:t>
            </a:r>
            <a:endParaRPr sz="4800" dirty="0"/>
          </a:p>
        </p:txBody>
      </p:sp>
      <p:sp>
        <p:nvSpPr>
          <p:cNvPr id="4" name="Google Shape;779;p15">
            <a:extLst>
              <a:ext uri="{FF2B5EF4-FFF2-40B4-BE49-F238E27FC236}">
                <a16:creationId xmlns:a16="http://schemas.microsoft.com/office/drawing/2014/main" id="{2A526B47-0DAC-47FD-AA9D-600B73D1407A}"/>
              </a:ext>
            </a:extLst>
          </p:cNvPr>
          <p:cNvSpPr txBox="1">
            <a:spLocks/>
          </p:cNvSpPr>
          <p:nvPr/>
        </p:nvSpPr>
        <p:spPr>
          <a:xfrm>
            <a:off x="7655667" y="4741025"/>
            <a:ext cx="1429965" cy="366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Titillium Web ExtraLight"/>
              <a:buNone/>
              <a:defRPr sz="58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Titillium Web ExtraLight"/>
              <a:buNone/>
              <a:defRPr sz="58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Titillium Web ExtraLight"/>
              <a:buNone/>
              <a:defRPr sz="58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Titillium Web ExtraLight"/>
              <a:buNone/>
              <a:defRPr sz="58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Titillium Web ExtraLight"/>
              <a:buNone/>
              <a:defRPr sz="58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Titillium Web ExtraLight"/>
              <a:buNone/>
              <a:defRPr sz="58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Titillium Web ExtraLight"/>
              <a:buNone/>
              <a:defRPr sz="58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Titillium Web ExtraLight"/>
              <a:buNone/>
              <a:defRPr sz="58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Font typeface="Titillium Web ExtraLight"/>
              <a:buNone/>
              <a:defRPr sz="58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pPr algn="r"/>
            <a:r>
              <a:rPr lang="en-US" sz="1400" dirty="0"/>
              <a:t>03.19.2020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824746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10% FLEET GROWTH</a:t>
            </a:r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924D348-8205-4BC5-840E-15109499C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7147196"/>
              </p:ext>
            </p:extLst>
          </p:nvPr>
        </p:nvGraphicFramePr>
        <p:xfrm>
          <a:off x="300942" y="1828684"/>
          <a:ext cx="7812912" cy="2372868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2290577">
                  <a:extLst>
                    <a:ext uri="{9D8B030D-6E8A-4147-A177-3AD203B41FA5}">
                      <a16:colId xmlns:a16="http://schemas.microsoft.com/office/drawing/2014/main" val="3254715973"/>
                    </a:ext>
                  </a:extLst>
                </a:gridCol>
                <a:gridCol w="2738734">
                  <a:extLst>
                    <a:ext uri="{9D8B030D-6E8A-4147-A177-3AD203B41FA5}">
                      <a16:colId xmlns:a16="http://schemas.microsoft.com/office/drawing/2014/main" val="2769528475"/>
                    </a:ext>
                  </a:extLst>
                </a:gridCol>
                <a:gridCol w="2783601">
                  <a:extLst>
                    <a:ext uri="{9D8B030D-6E8A-4147-A177-3AD203B41FA5}">
                      <a16:colId xmlns:a16="http://schemas.microsoft.com/office/drawing/2014/main" val="270696504"/>
                    </a:ext>
                  </a:extLst>
                </a:gridCol>
              </a:tblGrid>
              <a:tr h="593217"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tillium Web" panose="020B0604020202020204" charset="0"/>
                        </a:rPr>
                        <a:t>Baseline</a:t>
                      </a: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tillium Web" panose="020B0604020202020204" charset="0"/>
                        </a:rPr>
                        <a:t>10% Fleet Growth</a:t>
                      </a: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205244"/>
                  </a:ext>
                </a:extLst>
              </a:tr>
              <a:tr h="59321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Total Revenue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$            64,866,040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$            71,352,644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0611383"/>
                  </a:ext>
                </a:extLst>
              </a:tr>
              <a:tr h="59321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Total Cost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$            29,473,538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$            32,420,891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186202"/>
                  </a:ext>
                </a:extLst>
              </a:tr>
              <a:tr h="59321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effectLst/>
                          <a:latin typeface="Titillium Web" panose="020B0604020202020204" charset="0"/>
                        </a:rPr>
                        <a:t>Total Profit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effectLst/>
                          <a:latin typeface="Titillium Web" panose="020B0604020202020204" charset="0"/>
                        </a:rPr>
                        <a:t> $            35,392,502 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</a:t>
                      </a:r>
                      <a:r>
                        <a:rPr lang="en-US" sz="2400" b="1" u="none" strike="noStrike" dirty="0">
                          <a:effectLst/>
                          <a:latin typeface="Titillium Web" panose="020B0604020202020204" charset="0"/>
                        </a:rPr>
                        <a:t>$            38,931,753 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263210"/>
                  </a:ext>
                </a:extLst>
              </a:tr>
            </a:tbl>
          </a:graphicData>
        </a:graphic>
      </p:graphicFrame>
      <p:sp>
        <p:nvSpPr>
          <p:cNvPr id="11" name="Google Shape;1012;p37">
            <a:extLst>
              <a:ext uri="{FF2B5EF4-FFF2-40B4-BE49-F238E27FC236}">
                <a16:creationId xmlns:a16="http://schemas.microsoft.com/office/drawing/2014/main" id="{98B630C1-3DB8-469A-BF0A-C710DAB7F6ED}"/>
              </a:ext>
            </a:extLst>
          </p:cNvPr>
          <p:cNvSpPr txBox="1">
            <a:spLocks/>
          </p:cNvSpPr>
          <p:nvPr/>
        </p:nvSpPr>
        <p:spPr>
          <a:xfrm>
            <a:off x="5878597" y="12476"/>
            <a:ext cx="3448163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sz="4800" spc="1500" dirty="0">
                <a:solidFill>
                  <a:srgbClr val="394663"/>
                </a:solidFill>
              </a:rPr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63917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824746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VEHICLE REPLACEMENT</a:t>
            </a:r>
            <a:endParaRPr dirty="0"/>
          </a:p>
        </p:txBody>
      </p:sp>
      <p:sp>
        <p:nvSpPr>
          <p:cNvPr id="808" name="Google Shape;808;p19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$1,986,226</a:t>
            </a:r>
            <a:endParaRPr sz="7200" dirty="0"/>
          </a:p>
        </p:txBody>
      </p:sp>
      <p:sp>
        <p:nvSpPr>
          <p:cNvPr id="809" name="Google Shape;809;p19"/>
          <p:cNvSpPr/>
          <p:nvPr/>
        </p:nvSpPr>
        <p:spPr>
          <a:xfrm>
            <a:off x="6898679" y="1890725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rgbClr val="6E86B6"/>
                </a:solidFill>
                <a:latin typeface="Titillium Web"/>
              </a:rPr>
              <a:t>B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2B7F3D-8E93-4EE8-BAC6-708047A86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676" y="3181129"/>
            <a:ext cx="2679590" cy="1695678"/>
          </a:xfrm>
          <a:prstGeom prst="rect">
            <a:avLst/>
          </a:prstGeom>
        </p:spPr>
      </p:pic>
      <p:sp>
        <p:nvSpPr>
          <p:cNvPr id="9" name="Google Shape;1012;p37">
            <a:extLst>
              <a:ext uri="{FF2B5EF4-FFF2-40B4-BE49-F238E27FC236}">
                <a16:creationId xmlns:a16="http://schemas.microsoft.com/office/drawing/2014/main" id="{87F46501-EC05-4A7A-A4A2-FF1A5602EBC9}"/>
              </a:ext>
            </a:extLst>
          </p:cNvPr>
          <p:cNvSpPr txBox="1">
            <a:spLocks/>
          </p:cNvSpPr>
          <p:nvPr/>
        </p:nvSpPr>
        <p:spPr>
          <a:xfrm>
            <a:off x="5878597" y="12476"/>
            <a:ext cx="3448163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sz="4800" spc="1500" dirty="0">
                <a:solidFill>
                  <a:srgbClr val="394663"/>
                </a:solidFill>
              </a:rPr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775095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824746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VEHICLE REPLACEMENT</a:t>
            </a:r>
            <a:endParaRPr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924D348-8205-4BC5-840E-15109499C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9004408"/>
              </p:ext>
            </p:extLst>
          </p:nvPr>
        </p:nvGraphicFramePr>
        <p:xfrm>
          <a:off x="300942" y="1828684"/>
          <a:ext cx="7812912" cy="2372868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2290577">
                  <a:extLst>
                    <a:ext uri="{9D8B030D-6E8A-4147-A177-3AD203B41FA5}">
                      <a16:colId xmlns:a16="http://schemas.microsoft.com/office/drawing/2014/main" val="3254715973"/>
                    </a:ext>
                  </a:extLst>
                </a:gridCol>
                <a:gridCol w="2738734">
                  <a:extLst>
                    <a:ext uri="{9D8B030D-6E8A-4147-A177-3AD203B41FA5}">
                      <a16:colId xmlns:a16="http://schemas.microsoft.com/office/drawing/2014/main" val="2769528475"/>
                    </a:ext>
                  </a:extLst>
                </a:gridCol>
                <a:gridCol w="2783601">
                  <a:extLst>
                    <a:ext uri="{9D8B030D-6E8A-4147-A177-3AD203B41FA5}">
                      <a16:colId xmlns:a16="http://schemas.microsoft.com/office/drawing/2014/main" val="270696504"/>
                    </a:ext>
                  </a:extLst>
                </a:gridCol>
              </a:tblGrid>
              <a:tr h="593217"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tillium Web" panose="020B0604020202020204" charset="0"/>
                        </a:rPr>
                        <a:t>Baseline</a:t>
                      </a: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Titillium Web" panose="020B0604020202020204" charset="0"/>
                        </a:rPr>
                        <a:t>Vehicle Replacement</a:t>
                      </a: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205244"/>
                  </a:ext>
                </a:extLst>
              </a:tr>
              <a:tr h="59321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Total Revenue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$            64,866,040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$            68,267,951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0611383"/>
                  </a:ext>
                </a:extLst>
              </a:tr>
              <a:tr h="59321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Total Cost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$            29,473,538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$            30,889,222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186202"/>
                  </a:ext>
                </a:extLst>
              </a:tr>
              <a:tr h="593217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effectLst/>
                          <a:latin typeface="Titillium Web" panose="020B0604020202020204" charset="0"/>
                        </a:rPr>
                        <a:t>Total Profit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>
                          <a:effectLst/>
                          <a:latin typeface="Titillium Web" panose="020B0604020202020204" charset="0"/>
                        </a:rPr>
                        <a:t> $            35,392,502 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u="none" strike="noStrike" dirty="0">
                          <a:effectLst/>
                          <a:latin typeface="Titillium Web" panose="020B0604020202020204" charset="0"/>
                        </a:rPr>
                        <a:t> </a:t>
                      </a:r>
                      <a:r>
                        <a:rPr lang="en-US" sz="2400" b="1" u="none" strike="noStrike" dirty="0">
                          <a:effectLst/>
                          <a:latin typeface="Titillium Web" panose="020B0604020202020204" charset="0"/>
                        </a:rPr>
                        <a:t>$            37,378,729 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263210"/>
                  </a:ext>
                </a:extLst>
              </a:tr>
            </a:tbl>
          </a:graphicData>
        </a:graphic>
      </p:graphicFrame>
      <p:sp>
        <p:nvSpPr>
          <p:cNvPr id="6" name="Google Shape;1012;p37">
            <a:extLst>
              <a:ext uri="{FF2B5EF4-FFF2-40B4-BE49-F238E27FC236}">
                <a16:creationId xmlns:a16="http://schemas.microsoft.com/office/drawing/2014/main" id="{DD7293AB-C3C5-45E9-9389-213C2EBF9034}"/>
              </a:ext>
            </a:extLst>
          </p:cNvPr>
          <p:cNvSpPr txBox="1">
            <a:spLocks/>
          </p:cNvSpPr>
          <p:nvPr/>
        </p:nvSpPr>
        <p:spPr>
          <a:xfrm>
            <a:off x="5878597" y="12476"/>
            <a:ext cx="3448163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sz="4800" spc="1500" dirty="0">
                <a:solidFill>
                  <a:srgbClr val="394663"/>
                </a:solidFill>
              </a:rPr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3292784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175098" y="668942"/>
            <a:ext cx="8735438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COMBINED STRATEGIES TOTALS</a:t>
            </a:r>
            <a:endParaRPr dirty="0"/>
          </a:p>
        </p:txBody>
      </p:sp>
      <p:sp>
        <p:nvSpPr>
          <p:cNvPr id="808" name="Google Shape;808;p19"/>
          <p:cNvSpPr txBox="1">
            <a:spLocks noGrp="1"/>
          </p:cNvSpPr>
          <p:nvPr>
            <p:ph type="subTitle" idx="1"/>
          </p:nvPr>
        </p:nvSpPr>
        <p:spPr>
          <a:xfrm>
            <a:off x="292627" y="381276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$5,525,477</a:t>
            </a:r>
            <a:endParaRPr sz="7200" dirty="0"/>
          </a:p>
        </p:txBody>
      </p:sp>
      <p:sp>
        <p:nvSpPr>
          <p:cNvPr id="5" name="Google Shape;808;p19">
            <a:extLst>
              <a:ext uri="{FF2B5EF4-FFF2-40B4-BE49-F238E27FC236}">
                <a16:creationId xmlns:a16="http://schemas.microsoft.com/office/drawing/2014/main" id="{93E335E3-0A0A-4D47-B22D-C42A3F3A214F}"/>
              </a:ext>
            </a:extLst>
          </p:cNvPr>
          <p:cNvSpPr txBox="1">
            <a:spLocks/>
          </p:cNvSpPr>
          <p:nvPr/>
        </p:nvSpPr>
        <p:spPr>
          <a:xfrm>
            <a:off x="448270" y="1585135"/>
            <a:ext cx="8345534" cy="137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/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$3.54 million – fleet growth</a:t>
            </a:r>
          </a:p>
          <a:p>
            <a:pPr marL="0" indent="0"/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$1.98 million – vehicle replacement</a:t>
            </a:r>
          </a:p>
        </p:txBody>
      </p:sp>
      <p:sp>
        <p:nvSpPr>
          <p:cNvPr id="6" name="Google Shape;1012;p37">
            <a:extLst>
              <a:ext uri="{FF2B5EF4-FFF2-40B4-BE49-F238E27FC236}">
                <a16:creationId xmlns:a16="http://schemas.microsoft.com/office/drawing/2014/main" id="{6814070C-1BC4-4CE6-801C-527D00C60BA1}"/>
              </a:ext>
            </a:extLst>
          </p:cNvPr>
          <p:cNvSpPr txBox="1">
            <a:spLocks/>
          </p:cNvSpPr>
          <p:nvPr/>
        </p:nvSpPr>
        <p:spPr>
          <a:xfrm>
            <a:off x="5878597" y="12476"/>
            <a:ext cx="3448163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sz="4800" spc="1500" dirty="0">
                <a:solidFill>
                  <a:srgbClr val="394663"/>
                </a:solidFill>
              </a:rPr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1360945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1B6C68-2F79-4D9E-BA46-3A5475833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762" y="0"/>
            <a:ext cx="8199455" cy="5136132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1012" name="Google Shape;1012;p37"/>
          <p:cNvSpPr txBox="1">
            <a:spLocks noGrp="1"/>
          </p:cNvSpPr>
          <p:nvPr>
            <p:ph type="title"/>
          </p:nvPr>
        </p:nvSpPr>
        <p:spPr>
          <a:xfrm>
            <a:off x="77160" y="3961797"/>
            <a:ext cx="6694029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Recommendations</a:t>
            </a:r>
            <a:endParaRPr sz="60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DISCUSSION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143603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5573"/>
        </a:solidFill>
        <a:effectLst/>
      </p:bgPr>
    </p:bg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37"/>
          <p:cNvSpPr txBox="1">
            <a:spLocks noGrp="1"/>
          </p:cNvSpPr>
          <p:nvPr>
            <p:ph type="title"/>
          </p:nvPr>
        </p:nvSpPr>
        <p:spPr>
          <a:xfrm>
            <a:off x="114915" y="46300"/>
            <a:ext cx="8959639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growth and success… together.</a:t>
            </a:r>
            <a:endParaRPr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9B6163-DCC9-44CE-BB83-50DE6CCF2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98" y="933855"/>
            <a:ext cx="9153022" cy="3492230"/>
          </a:xfrm>
          <a:prstGeom prst="rect">
            <a:avLst/>
          </a:prstGeom>
          <a:effectLst>
            <a:reflection blurRad="6350" stA="50000" endA="300" endPos="55000" dir="5400000" sy="-100000" algn="bl" rotWithShape="0"/>
            <a:softEdge rad="635000"/>
          </a:effectLst>
        </p:spPr>
      </p:pic>
      <p:sp>
        <p:nvSpPr>
          <p:cNvPr id="8" name="Google Shape;1012;p37">
            <a:extLst>
              <a:ext uri="{FF2B5EF4-FFF2-40B4-BE49-F238E27FC236}">
                <a16:creationId xmlns:a16="http://schemas.microsoft.com/office/drawing/2014/main" id="{06386EF4-E18F-4333-985B-52FC8C9ABB6B}"/>
              </a:ext>
            </a:extLst>
          </p:cNvPr>
          <p:cNvSpPr txBox="1">
            <a:spLocks/>
          </p:cNvSpPr>
          <p:nvPr/>
        </p:nvSpPr>
        <p:spPr>
          <a:xfrm>
            <a:off x="34725" y="4027540"/>
            <a:ext cx="3448163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sz="4800" spc="1500" dirty="0">
                <a:solidFill>
                  <a:srgbClr val="394663"/>
                </a:solidFill>
              </a:rPr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516745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865;p25">
            <a:extLst>
              <a:ext uri="{FF2B5EF4-FFF2-40B4-BE49-F238E27FC236}">
                <a16:creationId xmlns:a16="http://schemas.microsoft.com/office/drawing/2014/main" id="{DCC44D73-F546-4002-9665-F4C62817391C}"/>
              </a:ext>
            </a:extLst>
          </p:cNvPr>
          <p:cNvSpPr txBox="1">
            <a:spLocks/>
          </p:cNvSpPr>
          <p:nvPr/>
        </p:nvSpPr>
        <p:spPr>
          <a:xfrm>
            <a:off x="4824919" y="4426085"/>
            <a:ext cx="4151524" cy="614063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pPr algn="r"/>
            <a:r>
              <a:rPr lang="en-US" sz="2400" dirty="0">
                <a:latin typeface="Titillium Web"/>
                <a:ea typeface="Titillium Web"/>
                <a:cs typeface="Titillium Web"/>
                <a:sym typeface="Titillium Web"/>
              </a:rPr>
              <a:t>PERFORMANCE SUMMARY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75FA8C-7E9E-4DE6-8C9A-2BA467EBD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23937"/>
            <a:ext cx="9144000" cy="3095625"/>
          </a:xfrm>
          <a:prstGeom prst="rect">
            <a:avLst/>
          </a:prstGeom>
          <a:effectLst>
            <a:reflection blurRad="6350" stA="50000" endA="275" endPos="40000" dist="101600" dir="5400000" sy="-100000" algn="bl" rotWithShape="0"/>
            <a:softEdge rad="635000"/>
          </a:effectLst>
        </p:spPr>
      </p:pic>
      <p:sp>
        <p:nvSpPr>
          <p:cNvPr id="12" name="Google Shape;1012;p37">
            <a:extLst>
              <a:ext uri="{FF2B5EF4-FFF2-40B4-BE49-F238E27FC236}">
                <a16:creationId xmlns:a16="http://schemas.microsoft.com/office/drawing/2014/main" id="{2B4B56CD-D88D-4501-BC22-950AEAE447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915" y="46300"/>
            <a:ext cx="8959639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spc="1500" dirty="0">
                <a:solidFill>
                  <a:srgbClr val="394663"/>
                </a:solidFill>
              </a:rPr>
              <a:t>LARIAT</a:t>
            </a:r>
            <a:endParaRPr sz="4800" spc="1500" dirty="0">
              <a:solidFill>
                <a:srgbClr val="39466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735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27"/>
          <p:cNvSpPr txBox="1">
            <a:spLocks noGrp="1"/>
          </p:cNvSpPr>
          <p:nvPr>
            <p:ph type="title"/>
          </p:nvPr>
        </p:nvSpPr>
        <p:spPr>
          <a:xfrm>
            <a:off x="103068" y="107219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LARIAT TOTAL REVENUE, COST, AND PROFIT</a:t>
            </a:r>
            <a:endParaRPr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1D8210EA-CA70-495F-B0F3-207E0ECF5B0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2124469"/>
              </p:ext>
            </p:extLst>
          </p:nvPr>
        </p:nvGraphicFramePr>
        <p:xfrm>
          <a:off x="1041721" y="964619"/>
          <a:ext cx="6840637" cy="37776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D13149A-A455-44D2-8011-295ADE222D1F}"/>
              </a:ext>
            </a:extLst>
          </p:cNvPr>
          <p:cNvSpPr txBox="1"/>
          <p:nvPr/>
        </p:nvSpPr>
        <p:spPr>
          <a:xfrm>
            <a:off x="78803" y="4742250"/>
            <a:ext cx="4030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*based on 50 locations  | 4,000 vehicle fleet </a:t>
            </a:r>
          </a:p>
        </p:txBody>
      </p:sp>
    </p:spTree>
    <p:extLst>
      <p:ext uri="{BB962C8B-B14F-4D97-AF65-F5344CB8AC3E}">
        <p14:creationId xmlns:p14="http://schemas.microsoft.com/office/powerpoint/2010/main" val="2035378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3DB0A52-E8D1-468C-ACE1-AE9BFD70A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29609"/>
            <a:ext cx="9239693" cy="6162894"/>
          </a:xfrm>
          <a:prstGeom prst="rect">
            <a:avLst/>
          </a:prstGeom>
        </p:spPr>
      </p:pic>
      <p:sp>
        <p:nvSpPr>
          <p:cNvPr id="1012" name="Google Shape;1012;p37"/>
          <p:cNvSpPr txBox="1">
            <a:spLocks noGrp="1"/>
          </p:cNvSpPr>
          <p:nvPr>
            <p:ph type="title"/>
          </p:nvPr>
        </p:nvSpPr>
        <p:spPr>
          <a:xfrm>
            <a:off x="33890" y="0"/>
            <a:ext cx="8121281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top performers.</a:t>
            </a:r>
            <a:endParaRPr sz="6000" dirty="0"/>
          </a:p>
        </p:txBody>
      </p:sp>
      <p:sp>
        <p:nvSpPr>
          <p:cNvPr id="4" name="Google Shape;1012;p37">
            <a:extLst>
              <a:ext uri="{FF2B5EF4-FFF2-40B4-BE49-F238E27FC236}">
                <a16:creationId xmlns:a16="http://schemas.microsoft.com/office/drawing/2014/main" id="{39CC5F52-38C6-4628-AEE4-1E942D987E85}"/>
              </a:ext>
            </a:extLst>
          </p:cNvPr>
          <p:cNvSpPr txBox="1">
            <a:spLocks/>
          </p:cNvSpPr>
          <p:nvPr/>
        </p:nvSpPr>
        <p:spPr>
          <a:xfrm>
            <a:off x="34725" y="4027540"/>
            <a:ext cx="3448163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sz="4800" spc="1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4276986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1CF3636-3A44-4FDC-9FF3-7B0700385787}"/>
              </a:ext>
            </a:extLst>
          </p:cNvPr>
          <p:cNvSpPr txBox="1"/>
          <p:nvPr/>
        </p:nvSpPr>
        <p:spPr>
          <a:xfrm>
            <a:off x="78803" y="4742250"/>
            <a:ext cx="4030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*based on 50 locations  | 4,000 vehicle fleet </a:t>
            </a:r>
          </a:p>
        </p:txBody>
      </p:sp>
      <p:sp>
        <p:nvSpPr>
          <p:cNvPr id="8" name="Google Shape;906;p27">
            <a:extLst>
              <a:ext uri="{FF2B5EF4-FFF2-40B4-BE49-F238E27FC236}">
                <a16:creationId xmlns:a16="http://schemas.microsoft.com/office/drawing/2014/main" id="{6FBD63A0-D8B3-4A2E-90DA-434F66E3D2A8}"/>
              </a:ext>
            </a:extLst>
          </p:cNvPr>
          <p:cNvSpPr txBox="1">
            <a:spLocks/>
          </p:cNvSpPr>
          <p:nvPr/>
        </p:nvSpPr>
        <p:spPr>
          <a:xfrm>
            <a:off x="103068" y="107219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chemeClr val="bg1"/>
                </a:solidFill>
                <a:latin typeface="Titillium Web ExtraLight" panose="020B0604020202020204" charset="0"/>
              </a:rPr>
              <a:t>NISSAN TOTAL REVENUE, COST, AND PROFIT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E4F2856-DD4C-4D72-A336-1D69F9385B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2816460"/>
              </p:ext>
            </p:extLst>
          </p:nvPr>
        </p:nvGraphicFramePr>
        <p:xfrm>
          <a:off x="451412" y="920035"/>
          <a:ext cx="5960963" cy="3709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C446D6F2-83C8-46AF-B9AD-F4C83F3DA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9053" y="3059582"/>
            <a:ext cx="2140029" cy="13542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A91AFB-5225-4E00-A819-840BC078F21E}"/>
              </a:ext>
            </a:extLst>
          </p:cNvPr>
          <p:cNvSpPr txBox="1"/>
          <p:nvPr/>
        </p:nvSpPr>
        <p:spPr>
          <a:xfrm>
            <a:off x="6575233" y="2751805"/>
            <a:ext cx="25467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114 Nissan vehicles in fleet</a:t>
            </a:r>
          </a:p>
        </p:txBody>
      </p:sp>
    </p:spTree>
    <p:extLst>
      <p:ext uri="{BB962C8B-B14F-4D97-AF65-F5344CB8AC3E}">
        <p14:creationId xmlns:p14="http://schemas.microsoft.com/office/powerpoint/2010/main" val="2739666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1CF3636-3A44-4FDC-9FF3-7B0700385787}"/>
              </a:ext>
            </a:extLst>
          </p:cNvPr>
          <p:cNvSpPr txBox="1"/>
          <p:nvPr/>
        </p:nvSpPr>
        <p:spPr>
          <a:xfrm>
            <a:off x="78803" y="4742250"/>
            <a:ext cx="40302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*based on 50 locations  | 4,000 vehicle fleet </a:t>
            </a:r>
          </a:p>
        </p:txBody>
      </p:sp>
      <p:sp>
        <p:nvSpPr>
          <p:cNvPr id="8" name="Google Shape;906;p27">
            <a:extLst>
              <a:ext uri="{FF2B5EF4-FFF2-40B4-BE49-F238E27FC236}">
                <a16:creationId xmlns:a16="http://schemas.microsoft.com/office/drawing/2014/main" id="{6FBD63A0-D8B3-4A2E-90DA-434F66E3D2A8}"/>
              </a:ext>
            </a:extLst>
          </p:cNvPr>
          <p:cNvSpPr txBox="1">
            <a:spLocks/>
          </p:cNvSpPr>
          <p:nvPr/>
        </p:nvSpPr>
        <p:spPr>
          <a:xfrm>
            <a:off x="103068" y="107219"/>
            <a:ext cx="9040932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chemeClr val="bg1"/>
                </a:solidFill>
                <a:latin typeface="Titillium Web ExtraLight" panose="020B0604020202020204" charset="0"/>
              </a:rPr>
              <a:t>TOP 10 CAR MODELS – TOTAL PROFIT-$1,935,587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6B9CFDF-BD0A-4F03-B33B-97F70A333D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8035655"/>
              </p:ext>
            </p:extLst>
          </p:nvPr>
        </p:nvGraphicFramePr>
        <p:xfrm>
          <a:off x="629730" y="964619"/>
          <a:ext cx="5802381" cy="3752850"/>
        </p:xfrm>
        <a:graphic>
          <a:graphicData uri="http://schemas.openxmlformats.org/drawingml/2006/table">
            <a:tbl>
              <a:tblPr>
                <a:tableStyleId>{327F97BB-C833-4FB7-BDE5-3F7075034690}</a:tableStyleId>
              </a:tblPr>
              <a:tblGrid>
                <a:gridCol w="2601067">
                  <a:extLst>
                    <a:ext uri="{9D8B030D-6E8A-4147-A177-3AD203B41FA5}">
                      <a16:colId xmlns:a16="http://schemas.microsoft.com/office/drawing/2014/main" val="3076112198"/>
                    </a:ext>
                  </a:extLst>
                </a:gridCol>
                <a:gridCol w="3201314">
                  <a:extLst>
                    <a:ext uri="{9D8B030D-6E8A-4147-A177-3AD203B41FA5}">
                      <a16:colId xmlns:a16="http://schemas.microsoft.com/office/drawing/2014/main" val="1811467927"/>
                    </a:ext>
                  </a:extLst>
                </a:gridCol>
              </a:tblGrid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Grand Prix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212,608.40 </a:t>
                      </a:r>
                      <a:endParaRPr lang="en-US" sz="2400" b="0" i="0" u="none" strike="noStrike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32584308"/>
                  </a:ext>
                </a:extLst>
              </a:tr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LS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206,527.68 </a:t>
                      </a:r>
                      <a:endParaRPr lang="en-US" sz="2400" b="0" i="0" u="none" strike="noStrike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86130492"/>
                  </a:ext>
                </a:extLst>
              </a:tr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Grand Marquis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203,856.16 </a:t>
                      </a:r>
                      <a:endParaRPr lang="en-US" sz="2400" b="0" i="0" u="none" strike="noStrike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30871509"/>
                  </a:ext>
                </a:extLst>
              </a:tr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Cabriolet</a:t>
                      </a:r>
                      <a:endParaRPr lang="en-US" sz="2400" b="0" i="0" u="none" strike="noStrike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195,297.24 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00880416"/>
                  </a:ext>
                </a:extLst>
              </a:tr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Corvette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189,667.28 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93866439"/>
                  </a:ext>
                </a:extLst>
              </a:tr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Ranger</a:t>
                      </a:r>
                      <a:endParaRPr lang="en-US" sz="2400" b="0" i="0" u="none" strike="noStrike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189,475.40 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16611421"/>
                  </a:ext>
                </a:extLst>
              </a:tr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Jetta</a:t>
                      </a:r>
                      <a:endParaRPr lang="en-US" sz="2400" b="0" i="0" u="none" strike="noStrike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187,956.08 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10527615"/>
                  </a:ext>
                </a:extLst>
              </a:tr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Town Car</a:t>
                      </a:r>
                      <a:endParaRPr lang="en-US" sz="2400" b="0" i="0" u="none" strike="noStrike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187,100.96 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71044173"/>
                  </a:ext>
                </a:extLst>
              </a:tr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Express 3500</a:t>
                      </a:r>
                      <a:endParaRPr lang="en-US" sz="2400" b="0" i="0" u="none" strike="noStrike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185,098.04 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46708840"/>
                  </a:ext>
                </a:extLst>
              </a:tr>
              <a:tr h="27136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Accord</a:t>
                      </a:r>
                      <a:endParaRPr lang="en-US" sz="2400" b="0" i="0" u="none" strike="noStrike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solidFill>
                            <a:schemeClr val="bg1"/>
                          </a:solidFill>
                          <a:effectLst/>
                          <a:latin typeface="Titillium Web" panose="020B0604020202020204" charset="0"/>
                        </a:rPr>
                        <a:t> $        177,999.96 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effectLst/>
                        <a:latin typeface="Titillium Web" panose="020B0604020202020204" charset="0"/>
                      </a:endParaRPr>
                    </a:p>
                  </a:txBody>
                  <a:tcPr marL="9525" marR="9525" marT="9525" marB="0" anchor="b">
                    <a:gradFill flip="none" rotWithShape="1">
                      <a:gsLst>
                        <a:gs pos="0">
                          <a:srgbClr val="394663">
                            <a:shade val="30000"/>
                            <a:satMod val="115000"/>
                          </a:srgbClr>
                        </a:gs>
                        <a:gs pos="50000">
                          <a:srgbClr val="394663">
                            <a:shade val="67500"/>
                            <a:satMod val="115000"/>
                          </a:srgbClr>
                        </a:gs>
                        <a:gs pos="100000">
                          <a:srgbClr val="394663">
                            <a:shade val="100000"/>
                            <a:satMod val="115000"/>
                          </a:srgb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7371455"/>
                  </a:ext>
                </a:extLst>
              </a:tr>
            </a:tbl>
          </a:graphicData>
        </a:graphic>
      </p:graphicFrame>
      <p:sp>
        <p:nvSpPr>
          <p:cNvPr id="11" name="Google Shape;1012;p37">
            <a:extLst>
              <a:ext uri="{FF2B5EF4-FFF2-40B4-BE49-F238E27FC236}">
                <a16:creationId xmlns:a16="http://schemas.microsoft.com/office/drawing/2014/main" id="{504CABAF-E0CC-45CC-AB89-C5C50CA39695}"/>
              </a:ext>
            </a:extLst>
          </p:cNvPr>
          <p:cNvSpPr txBox="1">
            <a:spLocks/>
          </p:cNvSpPr>
          <p:nvPr/>
        </p:nvSpPr>
        <p:spPr>
          <a:xfrm>
            <a:off x="6432111" y="3635228"/>
            <a:ext cx="3313773" cy="726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sz="4000" spc="1500" dirty="0">
                <a:solidFill>
                  <a:srgbClr val="394663"/>
                </a:solidFill>
              </a:rPr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2980566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37"/>
          <p:cNvSpPr txBox="1">
            <a:spLocks noGrp="1"/>
          </p:cNvSpPr>
          <p:nvPr>
            <p:ph type="title"/>
          </p:nvPr>
        </p:nvSpPr>
        <p:spPr>
          <a:xfrm>
            <a:off x="114915" y="46300"/>
            <a:ext cx="8959639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growth strategies</a:t>
            </a:r>
            <a:endParaRPr sz="4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9B6163-DCC9-44CE-BB83-50DE6CCF2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98" y="933855"/>
            <a:ext cx="9153022" cy="3492230"/>
          </a:xfrm>
          <a:prstGeom prst="rect">
            <a:avLst/>
          </a:prstGeom>
          <a:effectLst>
            <a:reflection blurRad="6350" stA="50000" endA="300" endPos="55000" dir="5400000" sy="-100000" algn="bl" rotWithShape="0"/>
            <a:softEdge rad="635000"/>
          </a:effectLst>
        </p:spPr>
      </p:pic>
      <p:sp>
        <p:nvSpPr>
          <p:cNvPr id="8" name="Google Shape;1012;p37">
            <a:extLst>
              <a:ext uri="{FF2B5EF4-FFF2-40B4-BE49-F238E27FC236}">
                <a16:creationId xmlns:a16="http://schemas.microsoft.com/office/drawing/2014/main" id="{06386EF4-E18F-4333-985B-52FC8C9ABB6B}"/>
              </a:ext>
            </a:extLst>
          </p:cNvPr>
          <p:cNvSpPr txBox="1">
            <a:spLocks/>
          </p:cNvSpPr>
          <p:nvPr/>
        </p:nvSpPr>
        <p:spPr>
          <a:xfrm>
            <a:off x="34725" y="4027540"/>
            <a:ext cx="3448163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sz="4800" spc="1500" dirty="0">
                <a:solidFill>
                  <a:srgbClr val="394663"/>
                </a:solidFill>
              </a:rPr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295412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824746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10% FLEET GROWTH</a:t>
            </a:r>
            <a:endParaRPr dirty="0"/>
          </a:p>
        </p:txBody>
      </p:sp>
      <p:sp>
        <p:nvSpPr>
          <p:cNvPr id="808" name="Google Shape;808;p19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$3,539,250</a:t>
            </a:r>
          </a:p>
        </p:txBody>
      </p:sp>
      <p:sp>
        <p:nvSpPr>
          <p:cNvPr id="809" name="Google Shape;809;p19"/>
          <p:cNvSpPr/>
          <p:nvPr/>
        </p:nvSpPr>
        <p:spPr>
          <a:xfrm>
            <a:off x="6898679" y="1890725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rgbClr val="6E86B6"/>
                </a:solidFill>
                <a:latin typeface="Titillium Web"/>
              </a:rPr>
              <a:t>A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2BC800-14AD-45F6-8E05-C4AEF01FE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676" y="3181129"/>
            <a:ext cx="2679590" cy="1695678"/>
          </a:xfrm>
          <a:prstGeom prst="rect">
            <a:avLst/>
          </a:prstGeom>
        </p:spPr>
      </p:pic>
      <p:sp>
        <p:nvSpPr>
          <p:cNvPr id="8" name="Google Shape;1012;p37">
            <a:extLst>
              <a:ext uri="{FF2B5EF4-FFF2-40B4-BE49-F238E27FC236}">
                <a16:creationId xmlns:a16="http://schemas.microsoft.com/office/drawing/2014/main" id="{7756CDCF-4B45-4428-8403-C25DD7C3F017}"/>
              </a:ext>
            </a:extLst>
          </p:cNvPr>
          <p:cNvSpPr txBox="1">
            <a:spLocks/>
          </p:cNvSpPr>
          <p:nvPr/>
        </p:nvSpPr>
        <p:spPr>
          <a:xfrm>
            <a:off x="5878597" y="12476"/>
            <a:ext cx="3448163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Titillium Web ExtraLight"/>
              <a:buNone/>
              <a:defRPr sz="3000" b="0" i="0" u="none" strike="noStrike" cap="none">
                <a:solidFill>
                  <a:schemeClr val="lt1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r>
              <a:rPr lang="en-US" sz="4800" spc="1500" dirty="0">
                <a:solidFill>
                  <a:srgbClr val="394663"/>
                </a:solidFill>
              </a:rPr>
              <a:t>LARIAT</a:t>
            </a:r>
          </a:p>
        </p:txBody>
      </p:sp>
    </p:spTree>
    <p:extLst>
      <p:ext uri="{BB962C8B-B14F-4D97-AF65-F5344CB8AC3E}">
        <p14:creationId xmlns:p14="http://schemas.microsoft.com/office/powerpoint/2010/main" val="3560505621"/>
      </p:ext>
    </p:extLst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</TotalTime>
  <Words>537</Words>
  <Application>Microsoft Office PowerPoint</Application>
  <PresentationFormat>On-screen Show (16:9)</PresentationFormat>
  <Paragraphs>116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Titillium Web</vt:lpstr>
      <vt:lpstr>Titillium Web ExtraLight</vt:lpstr>
      <vt:lpstr>Arial</vt:lpstr>
      <vt:lpstr>Thaliard template</vt:lpstr>
      <vt:lpstr>LARIAT CAR RENTAL PERFORMANCE SUMMARY</vt:lpstr>
      <vt:lpstr>growth and success… together.</vt:lpstr>
      <vt:lpstr>LARIAT</vt:lpstr>
      <vt:lpstr>LARIAT TOTAL REVENUE, COST, AND PROFIT</vt:lpstr>
      <vt:lpstr>top performers.</vt:lpstr>
      <vt:lpstr>PowerPoint Presentation</vt:lpstr>
      <vt:lpstr>PowerPoint Presentation</vt:lpstr>
      <vt:lpstr>growth strategies</vt:lpstr>
      <vt:lpstr>10% FLEET GROWTH</vt:lpstr>
      <vt:lpstr>10% FLEET GROWTH</vt:lpstr>
      <vt:lpstr>VEHICLE REPLACEMENT</vt:lpstr>
      <vt:lpstr>VEHICLE REPLACEMENT</vt:lpstr>
      <vt:lpstr>COMBINED STRATEGIES TOTALS</vt:lpstr>
      <vt:lpstr>Recommendations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ACCOUNT EXECUTIVE PERFORMANCE SUMMARY</dc:title>
  <dc:creator>Pat Cuomo</dc:creator>
  <cp:lastModifiedBy>Erin Cuomo</cp:lastModifiedBy>
  <cp:revision>43</cp:revision>
  <dcterms:modified xsi:type="dcterms:W3CDTF">2020-03-22T13:26:01Z</dcterms:modified>
</cp:coreProperties>
</file>